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ora" pitchFamily="2" charset="0"/>
      <p:regular r:id="rId15"/>
      <p:bold r:id="rId16"/>
      <p:italic r:id="rId17"/>
      <p:boldItalic r:id="rId18"/>
    </p:embeddedFont>
    <p:embeddedFont>
      <p:font typeface="Nirmala UI Semilight" panose="020B0402040204020203" pitchFamily="3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946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28.12.2023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سلام وقت همگی بخیر من علی بلادی هستم و میخواستم درمورد زیرنویس کردن فیلم با هوش مصنوعی توضیح بدم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ما کلا برای اینکه بتونیم ی فیلم یا ویدیو رو زیرنویس کنیم به ی سری پارامتر ها نیاز داریم مثل زمان و هزینه/بلد بود زبان مورد نیاز/دقت و کیفیت زیرنویس/دسترسی اسان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خب ی سری روش های متدوال هستند که باهاش فیلمارو زیرنویس میکنند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خب این موضوع هم مثل تمام چیزهای دیگه مزایاو معایبی داره</a:t>
            </a:r>
          </a:p>
          <a:p>
            <a:r>
              <a:rPr lang="en-US"/>
              <a:t>مورد دوم معایب همون انحصاری نبودنس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364640" y="3508511"/>
            <a:ext cx="7932420" cy="655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467"/>
              </a:lnSpc>
            </a:pPr>
            <a:r>
              <a:rPr lang="en-US" sz="437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زیرنویس کردن فیلم با هوش مصنوعی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32939" y="5162580"/>
            <a:ext cx="9164121" cy="851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 dirty="0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 </a:t>
            </a:r>
            <a:r>
              <a:rPr lang="en-US" sz="2187" dirty="0" err="1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سید</a:t>
            </a:r>
            <a:r>
              <a:rPr lang="en-US" sz="2187" dirty="0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 </a:t>
            </a:r>
            <a:r>
              <a:rPr lang="en-US" sz="2187" dirty="0" err="1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علی</a:t>
            </a:r>
            <a:r>
              <a:rPr lang="en-US" sz="2187" dirty="0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 </a:t>
            </a:r>
            <a:r>
              <a:rPr lang="en-US" sz="2187" dirty="0" err="1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علم</a:t>
            </a:r>
            <a:r>
              <a:rPr lang="en-US" sz="2187" dirty="0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 </a:t>
            </a:r>
            <a:r>
              <a:rPr lang="en-US" sz="2187" dirty="0" err="1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بلادی</a:t>
            </a:r>
            <a:r>
              <a:rPr lang="en-US" sz="2187" dirty="0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 </a:t>
            </a:r>
          </a:p>
          <a:p>
            <a:pPr algn="r" rtl="1">
              <a:lnSpc>
                <a:spcPts val="3498"/>
              </a:lnSpc>
            </a:pPr>
            <a:r>
              <a:rPr lang="en-US" sz="2187" dirty="0" err="1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نام</a:t>
            </a:r>
            <a:r>
              <a:rPr lang="en-US" sz="2187" dirty="0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 </a:t>
            </a:r>
            <a:r>
              <a:rPr lang="en-US" sz="2187" dirty="0" err="1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استاد:دکتر</a:t>
            </a:r>
            <a:r>
              <a:rPr lang="en-US" sz="2187" dirty="0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 </a:t>
            </a:r>
            <a:r>
              <a:rPr lang="en-US" sz="2187" dirty="0" err="1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عصایی</a:t>
            </a:r>
            <a:endParaRPr lang="en-US" sz="2187" dirty="0">
              <a:solidFill>
                <a:srgbClr val="D6E5EF"/>
              </a:solidFill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901C3EC-6379-B09E-0A7B-FD550A436E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800" y="95631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398">
        <p:fade/>
      </p:transition>
    </mc:Choice>
    <mc:Fallback>
      <p:transition spd="med" advTm="43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3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5756880" y="994826"/>
            <a:ext cx="9504045" cy="805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6834"/>
              </a:lnSpc>
            </a:pPr>
            <a:r>
              <a:rPr lang="en-US" sz="5467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نیازمندی‌ها برای زیرنویس کردن فیلم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126587" y="2666702"/>
            <a:ext cx="34678" cy="6376839"/>
            <a:chOff x="0" y="0"/>
            <a:chExt cx="46237" cy="850245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228" cy="8502396"/>
            </a:xfrm>
            <a:custGeom>
              <a:avLst/>
              <a:gdLst/>
              <a:ahLst/>
              <a:cxnLst/>
              <a:rect l="l" t="t" r="r" b="b"/>
              <a:pathLst>
                <a:path w="46228" h="8502396">
                  <a:moveTo>
                    <a:pt x="0" y="0"/>
                  </a:moveTo>
                  <a:lnTo>
                    <a:pt x="46228" y="0"/>
                  </a:lnTo>
                  <a:lnTo>
                    <a:pt x="46228" y="8502396"/>
                  </a:lnTo>
                  <a:lnTo>
                    <a:pt x="0" y="8502396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56316" y="3178745"/>
            <a:ext cx="971996" cy="34678"/>
            <a:chOff x="0" y="0"/>
            <a:chExt cx="1295995" cy="462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96035" cy="46228"/>
            </a:xfrm>
            <a:custGeom>
              <a:avLst/>
              <a:gdLst/>
              <a:ahLst/>
              <a:cxnLst/>
              <a:rect l="l" t="t" r="r" b="b"/>
              <a:pathLst>
                <a:path w="1296035" h="46228">
                  <a:moveTo>
                    <a:pt x="0" y="0"/>
                  </a:moveTo>
                  <a:lnTo>
                    <a:pt x="1296035" y="0"/>
                  </a:lnTo>
                  <a:lnTo>
                    <a:pt x="1296035" y="46228"/>
                  </a:lnTo>
                  <a:lnTo>
                    <a:pt x="0" y="46228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831386" y="2848943"/>
            <a:ext cx="624930" cy="624929"/>
            <a:chOff x="0" y="0"/>
            <a:chExt cx="833240" cy="8332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33249" cy="833247"/>
            </a:xfrm>
            <a:custGeom>
              <a:avLst/>
              <a:gdLst/>
              <a:ahLst/>
              <a:cxnLst/>
              <a:rect l="l" t="t" r="r" b="b"/>
              <a:pathLst>
                <a:path w="833249" h="833247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722123" y="0"/>
                  </a:lnTo>
                  <a:cubicBezTo>
                    <a:pt x="783465" y="0"/>
                    <a:pt x="833249" y="49784"/>
                    <a:pt x="833249" y="111125"/>
                  </a:cubicBezTo>
                  <a:lnTo>
                    <a:pt x="833249" y="722122"/>
                  </a:lnTo>
                  <a:cubicBezTo>
                    <a:pt x="833249" y="783463"/>
                    <a:pt x="783465" y="833247"/>
                    <a:pt x="722123" y="833247"/>
                  </a:cubicBezTo>
                  <a:lnTo>
                    <a:pt x="111125" y="833247"/>
                  </a:lnTo>
                  <a:cubicBezTo>
                    <a:pt x="49784" y="833247"/>
                    <a:pt x="0" y="783463"/>
                    <a:pt x="0" y="722122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2666375" y="2980611"/>
            <a:ext cx="259455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زمان و هزینه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62862" y="3504932"/>
            <a:ext cx="4498063" cy="88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برای زیرنویس کردن فیلم‌ها، نیاز به هزینه و زمان قابل توجهی است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859390" y="4567312"/>
            <a:ext cx="971996" cy="34678"/>
            <a:chOff x="0" y="0"/>
            <a:chExt cx="1295995" cy="4623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96035" cy="46228"/>
            </a:xfrm>
            <a:custGeom>
              <a:avLst/>
              <a:gdLst/>
              <a:ahLst/>
              <a:cxnLst/>
              <a:rect l="l" t="t" r="r" b="b"/>
              <a:pathLst>
                <a:path w="1296035" h="46228">
                  <a:moveTo>
                    <a:pt x="0" y="0"/>
                  </a:moveTo>
                  <a:lnTo>
                    <a:pt x="1296035" y="0"/>
                  </a:lnTo>
                  <a:lnTo>
                    <a:pt x="1296035" y="46228"/>
                  </a:lnTo>
                  <a:lnTo>
                    <a:pt x="0" y="46228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8831386" y="4272260"/>
            <a:ext cx="624929" cy="624929"/>
            <a:chOff x="0" y="0"/>
            <a:chExt cx="833238" cy="8332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33247" cy="833247"/>
            </a:xfrm>
            <a:custGeom>
              <a:avLst/>
              <a:gdLst/>
              <a:ahLst/>
              <a:cxnLst/>
              <a:rect l="l" t="t" r="r" b="b"/>
              <a:pathLst>
                <a:path w="833247" h="833247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722122" y="0"/>
                  </a:lnTo>
                  <a:cubicBezTo>
                    <a:pt x="783463" y="0"/>
                    <a:pt x="833247" y="49784"/>
                    <a:pt x="833247" y="111125"/>
                  </a:cubicBezTo>
                  <a:lnTo>
                    <a:pt x="833247" y="722122"/>
                  </a:lnTo>
                  <a:cubicBezTo>
                    <a:pt x="833247" y="783463"/>
                    <a:pt x="783463" y="833247"/>
                    <a:pt x="722122" y="833247"/>
                  </a:cubicBezTo>
                  <a:lnTo>
                    <a:pt x="111125" y="833247"/>
                  </a:lnTo>
                  <a:cubicBezTo>
                    <a:pt x="49784" y="833247"/>
                    <a:pt x="0" y="783463"/>
                    <a:pt x="0" y="722122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4930289" y="4369177"/>
            <a:ext cx="2594550" cy="420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بلد بودن زبان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026926" y="4893499"/>
            <a:ext cx="4497914" cy="88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پشتیبانی از زبان‌های مختلف و تطبیق با نیازهای کاربران اهمیت دارد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9456316" y="5817021"/>
            <a:ext cx="971996" cy="34678"/>
            <a:chOff x="0" y="0"/>
            <a:chExt cx="1295995" cy="4623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96035" cy="46228"/>
            </a:xfrm>
            <a:custGeom>
              <a:avLst/>
              <a:gdLst/>
              <a:ahLst/>
              <a:cxnLst/>
              <a:rect l="l" t="t" r="r" b="b"/>
              <a:pathLst>
                <a:path w="1296035" h="46228">
                  <a:moveTo>
                    <a:pt x="0" y="0"/>
                  </a:moveTo>
                  <a:lnTo>
                    <a:pt x="1296035" y="0"/>
                  </a:lnTo>
                  <a:lnTo>
                    <a:pt x="1296035" y="46228"/>
                  </a:lnTo>
                  <a:lnTo>
                    <a:pt x="0" y="46228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8831386" y="5521970"/>
            <a:ext cx="624929" cy="624929"/>
            <a:chOff x="0" y="0"/>
            <a:chExt cx="833238" cy="83323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33247" cy="833247"/>
            </a:xfrm>
            <a:custGeom>
              <a:avLst/>
              <a:gdLst/>
              <a:ahLst/>
              <a:cxnLst/>
              <a:rect l="l" t="t" r="r" b="b"/>
              <a:pathLst>
                <a:path w="833247" h="833247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722122" y="0"/>
                  </a:lnTo>
                  <a:cubicBezTo>
                    <a:pt x="783463" y="0"/>
                    <a:pt x="833247" y="49784"/>
                    <a:pt x="833247" y="111125"/>
                  </a:cubicBezTo>
                  <a:lnTo>
                    <a:pt x="833247" y="722122"/>
                  </a:lnTo>
                  <a:cubicBezTo>
                    <a:pt x="833247" y="783463"/>
                    <a:pt x="783463" y="833247"/>
                    <a:pt x="722122" y="833247"/>
                  </a:cubicBezTo>
                  <a:lnTo>
                    <a:pt x="111125" y="833247"/>
                  </a:lnTo>
                  <a:cubicBezTo>
                    <a:pt x="49784" y="833247"/>
                    <a:pt x="0" y="783463"/>
                    <a:pt x="0" y="722122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2666375" y="5618886"/>
            <a:ext cx="259455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دقت و کیفیت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762862" y="6143209"/>
            <a:ext cx="4498063" cy="88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زیرنویس‌های دقیق و با کیفیت می‌توانند تجربه تماشای بهتری را ارائه کنند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7859390" y="7066880"/>
            <a:ext cx="971996" cy="34678"/>
            <a:chOff x="0" y="0"/>
            <a:chExt cx="1295995" cy="4623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296035" cy="46228"/>
            </a:xfrm>
            <a:custGeom>
              <a:avLst/>
              <a:gdLst/>
              <a:ahLst/>
              <a:cxnLst/>
              <a:rect l="l" t="t" r="r" b="b"/>
              <a:pathLst>
                <a:path w="1296035" h="46228">
                  <a:moveTo>
                    <a:pt x="0" y="0"/>
                  </a:moveTo>
                  <a:lnTo>
                    <a:pt x="1296035" y="0"/>
                  </a:lnTo>
                  <a:lnTo>
                    <a:pt x="1296035" y="46228"/>
                  </a:lnTo>
                  <a:lnTo>
                    <a:pt x="0" y="46228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8831386" y="6771829"/>
            <a:ext cx="624929" cy="624929"/>
            <a:chOff x="0" y="0"/>
            <a:chExt cx="833238" cy="83323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33247" cy="833247"/>
            </a:xfrm>
            <a:custGeom>
              <a:avLst/>
              <a:gdLst/>
              <a:ahLst/>
              <a:cxnLst/>
              <a:rect l="l" t="t" r="r" b="b"/>
              <a:pathLst>
                <a:path w="833247" h="833247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722122" y="0"/>
                  </a:lnTo>
                  <a:cubicBezTo>
                    <a:pt x="783463" y="0"/>
                    <a:pt x="833247" y="49784"/>
                    <a:pt x="833247" y="111125"/>
                  </a:cubicBezTo>
                  <a:lnTo>
                    <a:pt x="833247" y="722122"/>
                  </a:lnTo>
                  <a:cubicBezTo>
                    <a:pt x="833247" y="783463"/>
                    <a:pt x="783463" y="833247"/>
                    <a:pt x="722122" y="833247"/>
                  </a:cubicBezTo>
                  <a:lnTo>
                    <a:pt x="111125" y="833247"/>
                  </a:lnTo>
                  <a:cubicBezTo>
                    <a:pt x="49784" y="833247"/>
                    <a:pt x="0" y="783463"/>
                    <a:pt x="0" y="722122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4930289" y="6868745"/>
            <a:ext cx="2594550" cy="420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دسترسی آسان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026926" y="7393066"/>
            <a:ext cx="4497914" cy="849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زیرنویس‌های مناسب و قابل دسترس کمک می‌کنند تا فیلم‌ها برای تمام افراد دردسترس باشند</a:t>
            </a:r>
          </a:p>
        </p:txBody>
      </p:sp>
      <p:pic>
        <p:nvPicPr>
          <p:cNvPr id="3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60BBC17-058A-27AF-F131-31F715993C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1000" y="96393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3942">
        <p:fade/>
      </p:transition>
    </mc:Choice>
    <mc:Fallback>
      <p:transition spd="med" advTm="439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2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604355" y="814508"/>
            <a:ext cx="10656570" cy="812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6834"/>
              </a:lnSpc>
            </a:pPr>
            <a:r>
              <a:rPr lang="en-US" sz="5467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روش‌های متداول در زیرنویس کردن فیلم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126587" y="3360985"/>
            <a:ext cx="34678" cy="4988421"/>
            <a:chOff x="0" y="0"/>
            <a:chExt cx="46237" cy="665122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228" cy="6651244"/>
            </a:xfrm>
            <a:custGeom>
              <a:avLst/>
              <a:gdLst/>
              <a:ahLst/>
              <a:cxnLst/>
              <a:rect l="l" t="t" r="r" b="b"/>
              <a:pathLst>
                <a:path w="46228" h="6651244">
                  <a:moveTo>
                    <a:pt x="0" y="0"/>
                  </a:moveTo>
                  <a:lnTo>
                    <a:pt x="46228" y="0"/>
                  </a:lnTo>
                  <a:lnTo>
                    <a:pt x="46228" y="6651244"/>
                  </a:lnTo>
                  <a:lnTo>
                    <a:pt x="0" y="6651244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56316" y="3873029"/>
            <a:ext cx="971996" cy="34678"/>
            <a:chOff x="0" y="0"/>
            <a:chExt cx="1295995" cy="462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96035" cy="46228"/>
            </a:xfrm>
            <a:custGeom>
              <a:avLst/>
              <a:gdLst/>
              <a:ahLst/>
              <a:cxnLst/>
              <a:rect l="l" t="t" r="r" b="b"/>
              <a:pathLst>
                <a:path w="1296035" h="46228">
                  <a:moveTo>
                    <a:pt x="0" y="0"/>
                  </a:moveTo>
                  <a:lnTo>
                    <a:pt x="1296035" y="0"/>
                  </a:lnTo>
                  <a:lnTo>
                    <a:pt x="1296035" y="46228"/>
                  </a:lnTo>
                  <a:lnTo>
                    <a:pt x="0" y="46228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831386" y="3577977"/>
            <a:ext cx="624929" cy="624929"/>
            <a:chOff x="0" y="0"/>
            <a:chExt cx="833238" cy="8332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33247" cy="833247"/>
            </a:xfrm>
            <a:custGeom>
              <a:avLst/>
              <a:gdLst/>
              <a:ahLst/>
              <a:cxnLst/>
              <a:rect l="l" t="t" r="r" b="b"/>
              <a:pathLst>
                <a:path w="833247" h="833247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722122" y="0"/>
                  </a:lnTo>
                  <a:cubicBezTo>
                    <a:pt x="783463" y="0"/>
                    <a:pt x="833247" y="49784"/>
                    <a:pt x="833247" y="111125"/>
                  </a:cubicBezTo>
                  <a:lnTo>
                    <a:pt x="833247" y="722122"/>
                  </a:lnTo>
                  <a:cubicBezTo>
                    <a:pt x="833247" y="783463"/>
                    <a:pt x="783463" y="833247"/>
                    <a:pt x="722122" y="833247"/>
                  </a:cubicBezTo>
                  <a:lnTo>
                    <a:pt x="111125" y="833247"/>
                  </a:lnTo>
                  <a:cubicBezTo>
                    <a:pt x="49784" y="833247"/>
                    <a:pt x="0" y="783463"/>
                    <a:pt x="0" y="722122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2666375" y="3674894"/>
            <a:ext cx="259455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زیرنویس دستی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62862" y="4199215"/>
            <a:ext cx="4498063" cy="849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یکی از روش‌های متداول است که توسط انسان انجام می‌شود و نیاز به زمان و تخصص دارد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859390" y="5261595"/>
            <a:ext cx="971996" cy="34678"/>
            <a:chOff x="0" y="0"/>
            <a:chExt cx="1295995" cy="4623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96035" cy="46228"/>
            </a:xfrm>
            <a:custGeom>
              <a:avLst/>
              <a:gdLst/>
              <a:ahLst/>
              <a:cxnLst/>
              <a:rect l="l" t="t" r="r" b="b"/>
              <a:pathLst>
                <a:path w="1296035" h="46228">
                  <a:moveTo>
                    <a:pt x="0" y="0"/>
                  </a:moveTo>
                  <a:lnTo>
                    <a:pt x="1296035" y="0"/>
                  </a:lnTo>
                  <a:lnTo>
                    <a:pt x="1296035" y="46228"/>
                  </a:lnTo>
                  <a:lnTo>
                    <a:pt x="0" y="46228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8831386" y="4966544"/>
            <a:ext cx="624929" cy="624929"/>
            <a:chOff x="0" y="0"/>
            <a:chExt cx="833238" cy="8332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33247" cy="833247"/>
            </a:xfrm>
            <a:custGeom>
              <a:avLst/>
              <a:gdLst/>
              <a:ahLst/>
              <a:cxnLst/>
              <a:rect l="l" t="t" r="r" b="b"/>
              <a:pathLst>
                <a:path w="833247" h="833247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722122" y="0"/>
                  </a:lnTo>
                  <a:cubicBezTo>
                    <a:pt x="783463" y="0"/>
                    <a:pt x="833247" y="49784"/>
                    <a:pt x="833247" y="111125"/>
                  </a:cubicBezTo>
                  <a:lnTo>
                    <a:pt x="833247" y="722122"/>
                  </a:lnTo>
                  <a:cubicBezTo>
                    <a:pt x="833247" y="783463"/>
                    <a:pt x="783463" y="833247"/>
                    <a:pt x="722122" y="833247"/>
                  </a:cubicBezTo>
                  <a:lnTo>
                    <a:pt x="111125" y="833247"/>
                  </a:lnTo>
                  <a:cubicBezTo>
                    <a:pt x="49784" y="833247"/>
                    <a:pt x="0" y="783463"/>
                    <a:pt x="0" y="722122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4930289" y="5063460"/>
            <a:ext cx="259455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زیرنویس خودکار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026926" y="5587781"/>
            <a:ext cx="4497914" cy="88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از ابزارها و نرم‌افزارهای خودکار برای تولید زیرنویس استفاده می‌کند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9456316" y="6639446"/>
            <a:ext cx="971996" cy="34678"/>
            <a:chOff x="0" y="0"/>
            <a:chExt cx="1295995" cy="4623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96035" cy="46228"/>
            </a:xfrm>
            <a:custGeom>
              <a:avLst/>
              <a:gdLst/>
              <a:ahLst/>
              <a:cxnLst/>
              <a:rect l="l" t="t" r="r" b="b"/>
              <a:pathLst>
                <a:path w="1296035" h="46228">
                  <a:moveTo>
                    <a:pt x="0" y="0"/>
                  </a:moveTo>
                  <a:lnTo>
                    <a:pt x="1296035" y="0"/>
                  </a:lnTo>
                  <a:lnTo>
                    <a:pt x="1296035" y="46228"/>
                  </a:lnTo>
                  <a:lnTo>
                    <a:pt x="0" y="46228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8831386" y="6344394"/>
            <a:ext cx="624929" cy="624929"/>
            <a:chOff x="0" y="0"/>
            <a:chExt cx="833238" cy="83323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33247" cy="833247"/>
            </a:xfrm>
            <a:custGeom>
              <a:avLst/>
              <a:gdLst/>
              <a:ahLst/>
              <a:cxnLst/>
              <a:rect l="l" t="t" r="r" b="b"/>
              <a:pathLst>
                <a:path w="833247" h="833247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722122" y="0"/>
                  </a:lnTo>
                  <a:cubicBezTo>
                    <a:pt x="783463" y="0"/>
                    <a:pt x="833247" y="49784"/>
                    <a:pt x="833247" y="111125"/>
                  </a:cubicBezTo>
                  <a:lnTo>
                    <a:pt x="833247" y="722122"/>
                  </a:lnTo>
                  <a:cubicBezTo>
                    <a:pt x="833247" y="783463"/>
                    <a:pt x="783463" y="833247"/>
                    <a:pt x="722122" y="833247"/>
                  </a:cubicBezTo>
                  <a:lnTo>
                    <a:pt x="111125" y="833247"/>
                  </a:lnTo>
                  <a:cubicBezTo>
                    <a:pt x="49784" y="833247"/>
                    <a:pt x="0" y="783463"/>
                    <a:pt x="0" y="722122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2361888" y="6461045"/>
            <a:ext cx="3170996" cy="420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زیرنویس به‌صورت زنده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034821" y="7053246"/>
            <a:ext cx="4498063" cy="88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در برنامه‌های زنده، زیرنویس توسط یک تیم در حال انجام می‌باشد</a:t>
            </a:r>
          </a:p>
        </p:txBody>
      </p:sp>
      <p:pic>
        <p:nvPicPr>
          <p:cNvPr id="2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23BB5A5-E1DB-5135-ECBC-B6148C8639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" y="9799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8926">
        <p:fade/>
      </p:transition>
    </mc:Choice>
    <mc:Fallback>
      <p:transition spd="med" advTm="389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26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0" y="0"/>
            <a:ext cx="4572000" cy="10287000"/>
          </a:xfrm>
          <a:custGeom>
            <a:avLst/>
            <a:gdLst/>
            <a:ahLst/>
            <a:cxnLst/>
            <a:rect l="l" t="t" r="r" b="b"/>
            <a:pathLst>
              <a:path w="4572000" h="10287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704939" y="1678960"/>
            <a:ext cx="11450121" cy="812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6834"/>
              </a:lnSpc>
            </a:pPr>
            <a:r>
              <a:rPr lang="en-US" sz="5467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کاربردهای هوش مصنوعی در زیرنویس کردن فیلم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613499" y="3814316"/>
            <a:ext cx="5677644" cy="2488704"/>
            <a:chOff x="0" y="0"/>
            <a:chExt cx="7570192" cy="331827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70216" cy="3318256"/>
            </a:xfrm>
            <a:custGeom>
              <a:avLst/>
              <a:gdLst/>
              <a:ahLst/>
              <a:cxnLst/>
              <a:rect l="l" t="t" r="r" b="b"/>
              <a:pathLst>
                <a:path w="7570216" h="3318256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7459091" y="0"/>
                  </a:lnTo>
                  <a:cubicBezTo>
                    <a:pt x="7520432" y="0"/>
                    <a:pt x="7570216" y="49784"/>
                    <a:pt x="7570216" y="111125"/>
                  </a:cubicBezTo>
                  <a:lnTo>
                    <a:pt x="7570216" y="3207131"/>
                  </a:lnTo>
                  <a:cubicBezTo>
                    <a:pt x="7570216" y="3268472"/>
                    <a:pt x="7520432" y="3318256"/>
                    <a:pt x="7459091" y="3318256"/>
                  </a:cubicBezTo>
                  <a:lnTo>
                    <a:pt x="111125" y="3318256"/>
                  </a:lnTo>
                  <a:cubicBezTo>
                    <a:pt x="49784" y="3318256"/>
                    <a:pt x="0" y="3268472"/>
                    <a:pt x="0" y="3207131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327440" y="4128224"/>
            <a:ext cx="259455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تشخیص گفتار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82653" y="4652546"/>
            <a:ext cx="4939338" cy="88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از تکنولوژی هوش مصنوعی برای تشخیص گفتار و تبدیل آن به متن استفاده می‌شود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568856" y="3814316"/>
            <a:ext cx="5677644" cy="2488704"/>
            <a:chOff x="0" y="0"/>
            <a:chExt cx="7570192" cy="331827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570216" cy="3318256"/>
            </a:xfrm>
            <a:custGeom>
              <a:avLst/>
              <a:gdLst/>
              <a:ahLst/>
              <a:cxnLst/>
              <a:rect l="l" t="t" r="r" b="b"/>
              <a:pathLst>
                <a:path w="7570216" h="3318256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7459091" y="0"/>
                  </a:lnTo>
                  <a:cubicBezTo>
                    <a:pt x="7520432" y="0"/>
                    <a:pt x="7570216" y="49784"/>
                    <a:pt x="7570216" y="111125"/>
                  </a:cubicBezTo>
                  <a:lnTo>
                    <a:pt x="7570216" y="3207131"/>
                  </a:lnTo>
                  <a:cubicBezTo>
                    <a:pt x="7570216" y="3268472"/>
                    <a:pt x="7520432" y="3318256"/>
                    <a:pt x="7459091" y="3318256"/>
                  </a:cubicBezTo>
                  <a:lnTo>
                    <a:pt x="111125" y="3318256"/>
                  </a:lnTo>
                  <a:cubicBezTo>
                    <a:pt x="49784" y="3318256"/>
                    <a:pt x="0" y="3268472"/>
                    <a:pt x="0" y="3207131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4282797" y="4128224"/>
            <a:ext cx="259455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ترجمه خودکار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938010" y="4652546"/>
            <a:ext cx="4939338" cy="851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 فرآیند ترجمه متون زیرنویس از یک زبان به زبان دیگر با استفاده از الگوریتم‌های هوش مصنوعی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5613499" y="6580734"/>
            <a:ext cx="11633001" cy="2044453"/>
            <a:chOff x="0" y="0"/>
            <a:chExt cx="15510668" cy="272593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5510638" cy="2725928"/>
            </a:xfrm>
            <a:custGeom>
              <a:avLst/>
              <a:gdLst/>
              <a:ahLst/>
              <a:cxnLst/>
              <a:rect l="l" t="t" r="r" b="b"/>
              <a:pathLst>
                <a:path w="15510638" h="2725928">
                  <a:moveTo>
                    <a:pt x="0" y="111125"/>
                  </a:moveTo>
                  <a:cubicBezTo>
                    <a:pt x="0" y="49784"/>
                    <a:pt x="49784" y="0"/>
                    <a:pt x="111125" y="0"/>
                  </a:cubicBezTo>
                  <a:lnTo>
                    <a:pt x="15399513" y="0"/>
                  </a:lnTo>
                  <a:cubicBezTo>
                    <a:pt x="15460853" y="0"/>
                    <a:pt x="15510638" y="49784"/>
                    <a:pt x="15510638" y="111125"/>
                  </a:cubicBezTo>
                  <a:lnTo>
                    <a:pt x="15510638" y="2614803"/>
                  </a:lnTo>
                  <a:cubicBezTo>
                    <a:pt x="15510638" y="2676144"/>
                    <a:pt x="15460853" y="2725928"/>
                    <a:pt x="15399513" y="2725928"/>
                  </a:cubicBezTo>
                  <a:lnTo>
                    <a:pt x="111125" y="2725928"/>
                  </a:lnTo>
                  <a:cubicBezTo>
                    <a:pt x="49784" y="2725928"/>
                    <a:pt x="0" y="2676144"/>
                    <a:pt x="0" y="2614803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13231177" y="6610477"/>
            <a:ext cx="364617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موسیقی و افکت‌های صوتی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982652" y="7517235"/>
            <a:ext cx="10894695" cy="400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تکنیک‌های هوش مصنوعی جهت هماهنگی زمانی زیرنویس با موسیقی و افکت‌های صوتی مورد استفاده قرار می‌گیرد</a:t>
            </a:r>
          </a:p>
        </p:txBody>
      </p:sp>
      <p:pic>
        <p:nvPicPr>
          <p:cNvPr id="2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EDE26E-61BB-C91A-CE67-D5AB9ED651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" y="9799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188">
        <p:fade/>
      </p:transition>
    </mc:Choice>
    <mc:Fallback>
      <p:transition spd="med" advTm="501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88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3026926" y="2505105"/>
            <a:ext cx="12233999" cy="1673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6834"/>
              </a:lnSpc>
            </a:pPr>
            <a:r>
              <a:rPr lang="en-US" sz="5467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مزایا و معایب استفاده از هوش مصنوعی در زیرنویس کردن فیلم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63701" y="4935319"/>
            <a:ext cx="3149977" cy="489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101"/>
              </a:lnSpc>
            </a:pPr>
            <a:r>
              <a:rPr lang="en-US" sz="3279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معایب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26926" y="5676484"/>
            <a:ext cx="5686752" cy="400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دقت پایین در تشخیص و ترجمه متن‌ها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026926" y="6370617"/>
            <a:ext cx="5686752" cy="400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روشن نشدن چالش‌های فنی و نیازمندی‌های حقوقی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26926" y="7064752"/>
            <a:ext cx="5686752" cy="400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کاهش فرصت‌های شغلی برای ترجمه‌گران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120325" y="4935319"/>
            <a:ext cx="3149978" cy="489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101"/>
              </a:lnSpc>
            </a:pPr>
            <a:r>
              <a:rPr lang="en-US" sz="3279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مزایا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83549" y="5676484"/>
            <a:ext cx="5686752" cy="400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تسهیل و سرعت در زیرنویس کردن فیلم‌ها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83549" y="6370617"/>
            <a:ext cx="5686752" cy="400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حذف اشتباهات انسانی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83549" y="7064752"/>
            <a:ext cx="5686752" cy="400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قابلیت ترجمه به چندین زبان</a:t>
            </a:r>
          </a:p>
        </p:txBody>
      </p:sp>
      <p:pic>
        <p:nvPicPr>
          <p:cNvPr id="1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362F32C-3B7A-5947-A4F9-68A10CF18E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800" y="94869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442">
        <p:fade/>
      </p:transition>
    </mc:Choice>
    <mc:Fallback>
      <p:transition spd="med" advTm="514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4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3026926" y="1681490"/>
            <a:ext cx="12233999" cy="1673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6834"/>
              </a:lnSpc>
            </a:pPr>
            <a:r>
              <a:rPr lang="en-US" sz="5467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تحولات اخیر در فناوری زیرنویس کردن با هوش مصنوعی</a:t>
            </a:r>
          </a:p>
        </p:txBody>
      </p:sp>
      <p:sp>
        <p:nvSpPr>
          <p:cNvPr id="7" name="Freeform 7"/>
          <p:cNvSpPr/>
          <p:nvPr/>
        </p:nvSpPr>
        <p:spPr>
          <a:xfrm>
            <a:off x="2935486" y="3955702"/>
            <a:ext cx="3861197" cy="2386310"/>
          </a:xfrm>
          <a:custGeom>
            <a:avLst/>
            <a:gdLst/>
            <a:ahLst/>
            <a:cxnLst/>
            <a:rect l="l" t="t" r="r" b="b"/>
            <a:pathLst>
              <a:path w="3861197" h="2386310">
                <a:moveTo>
                  <a:pt x="0" y="0"/>
                </a:moveTo>
                <a:lnTo>
                  <a:pt x="3861198" y="0"/>
                </a:lnTo>
                <a:lnTo>
                  <a:pt x="3861198" y="2386310"/>
                </a:lnTo>
                <a:lnTo>
                  <a:pt x="0" y="23863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39" b="-139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110694" y="6554004"/>
            <a:ext cx="259455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یادگیری ماشین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026926" y="7249596"/>
            <a:ext cx="3678317" cy="132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استفاده از الگوریتم‌های یادگیری ماشین برای بهبود دقت زیرنویس کردن و تشخیص گفتار</a:t>
            </a:r>
          </a:p>
        </p:txBody>
      </p:sp>
      <p:sp>
        <p:nvSpPr>
          <p:cNvPr id="10" name="Freeform 10"/>
          <p:cNvSpPr/>
          <p:nvPr/>
        </p:nvSpPr>
        <p:spPr>
          <a:xfrm>
            <a:off x="7213252" y="3955702"/>
            <a:ext cx="3861197" cy="2386310"/>
          </a:xfrm>
          <a:custGeom>
            <a:avLst/>
            <a:gdLst/>
            <a:ahLst/>
            <a:cxnLst/>
            <a:rect l="l" t="t" r="r" b="b"/>
            <a:pathLst>
              <a:path w="3861197" h="2386310">
                <a:moveTo>
                  <a:pt x="0" y="0"/>
                </a:moveTo>
                <a:lnTo>
                  <a:pt x="3861198" y="0"/>
                </a:lnTo>
                <a:lnTo>
                  <a:pt x="3861198" y="2386310"/>
                </a:lnTo>
                <a:lnTo>
                  <a:pt x="0" y="23863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39" b="-13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388460" y="6554004"/>
            <a:ext cx="259455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شبکه‌های عصبی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304692" y="7249596"/>
            <a:ext cx="3678317" cy="132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استفاده از شبکه‌های عصبی عمیق جهت تفسیر محتوای ویدئوها و تولید زیرنویس‌های دقیق‌تر</a:t>
            </a:r>
          </a:p>
        </p:txBody>
      </p:sp>
      <p:sp>
        <p:nvSpPr>
          <p:cNvPr id="13" name="Freeform 13"/>
          <p:cNvSpPr/>
          <p:nvPr/>
        </p:nvSpPr>
        <p:spPr>
          <a:xfrm>
            <a:off x="11491020" y="3955702"/>
            <a:ext cx="3861346" cy="2386459"/>
          </a:xfrm>
          <a:custGeom>
            <a:avLst/>
            <a:gdLst/>
            <a:ahLst/>
            <a:cxnLst/>
            <a:rect l="l" t="t" r="r" b="b"/>
            <a:pathLst>
              <a:path w="3861346" h="2386459">
                <a:moveTo>
                  <a:pt x="0" y="0"/>
                </a:moveTo>
                <a:lnTo>
                  <a:pt x="3861346" y="0"/>
                </a:lnTo>
                <a:lnTo>
                  <a:pt x="3861346" y="2386459"/>
                </a:lnTo>
                <a:lnTo>
                  <a:pt x="0" y="23864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38" b="-138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2243405" y="6382732"/>
            <a:ext cx="3017520" cy="40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17"/>
              </a:lnSpc>
            </a:pPr>
            <a:r>
              <a:rPr lang="en-US" sz="2733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تشخیص گفتار پیشرفته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582460" y="7249745"/>
            <a:ext cx="3678466" cy="132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498"/>
              </a:lnSpc>
            </a:pPr>
            <a:r>
              <a:rPr lang="en-US" sz="2187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استفاده از فناوری‌های تشخیص گفتار پیشرفته جهت تشخیص دقیق‌تر کلمات و عبارات</a:t>
            </a:r>
          </a:p>
        </p:txBody>
      </p:sp>
      <p:pic>
        <p:nvPicPr>
          <p:cNvPr id="1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DB2D41F-14FD-C336-489C-6ADAB987FE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8600" y="95631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7610">
        <p:fade/>
      </p:transition>
    </mc:Choice>
    <mc:Fallback>
      <p:transition spd="med" advTm="476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1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892"/>
            <a:chOff x="0" y="0"/>
            <a:chExt cx="24384000" cy="137171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7143"/>
            </a:xfrm>
            <a:custGeom>
              <a:avLst/>
              <a:gdLst/>
              <a:ahLst/>
              <a:cxnLst/>
              <a:rect l="l" t="t" r="r" b="b"/>
              <a:pathLst>
                <a:path w="24384000" h="13717143">
                  <a:moveTo>
                    <a:pt x="0" y="0"/>
                  </a:moveTo>
                  <a:lnTo>
                    <a:pt x="24384000" y="0"/>
                  </a:lnTo>
                  <a:lnTo>
                    <a:pt x="24384000" y="13717143"/>
                  </a:lnTo>
                  <a:lnTo>
                    <a:pt x="0" y="13717143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0" y="0"/>
            <a:ext cx="18288000" cy="2877591"/>
          </a:xfrm>
          <a:custGeom>
            <a:avLst/>
            <a:gdLst/>
            <a:ahLst/>
            <a:cxnLst/>
            <a:rect l="l" t="t" r="r" b="b"/>
            <a:pathLst>
              <a:path w="18288000" h="2877591">
                <a:moveTo>
                  <a:pt x="0" y="0"/>
                </a:moveTo>
                <a:lnTo>
                  <a:pt x="18288000" y="0"/>
                </a:lnTo>
                <a:lnTo>
                  <a:pt x="18288000" y="2877591"/>
                </a:lnTo>
                <a:lnTo>
                  <a:pt x="0" y="28775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" r="-18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089410" y="3537228"/>
            <a:ext cx="10109031" cy="679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665"/>
              </a:lnSpc>
            </a:pPr>
            <a:r>
              <a:rPr lang="en-US" sz="4531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آینده تکنولوژی زیرنویس کردن فیلم با هوش مصنوعی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129564" y="5294411"/>
            <a:ext cx="28724" cy="4360515"/>
            <a:chOff x="0" y="0"/>
            <a:chExt cx="38298" cy="58140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8354" cy="5814060"/>
            </a:xfrm>
            <a:custGeom>
              <a:avLst/>
              <a:gdLst/>
              <a:ahLst/>
              <a:cxnLst/>
              <a:rect l="l" t="t" r="r" b="b"/>
              <a:pathLst>
                <a:path w="38354" h="5814060">
                  <a:moveTo>
                    <a:pt x="0" y="0"/>
                  </a:moveTo>
                  <a:lnTo>
                    <a:pt x="38354" y="0"/>
                  </a:lnTo>
                  <a:lnTo>
                    <a:pt x="38354" y="5814060"/>
                  </a:lnTo>
                  <a:lnTo>
                    <a:pt x="0" y="5814060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402812" y="5718795"/>
            <a:ext cx="805606" cy="28724"/>
            <a:chOff x="0" y="0"/>
            <a:chExt cx="1074142" cy="3829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74166" cy="38354"/>
            </a:xfrm>
            <a:custGeom>
              <a:avLst/>
              <a:gdLst/>
              <a:ahLst/>
              <a:cxnLst/>
              <a:rect l="l" t="t" r="r" b="b"/>
              <a:pathLst>
                <a:path w="1074166" h="38354">
                  <a:moveTo>
                    <a:pt x="0" y="0"/>
                  </a:moveTo>
                  <a:lnTo>
                    <a:pt x="1074166" y="0"/>
                  </a:lnTo>
                  <a:lnTo>
                    <a:pt x="1074166" y="38354"/>
                  </a:lnTo>
                  <a:lnTo>
                    <a:pt x="0" y="38354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884890" y="5474196"/>
            <a:ext cx="517922" cy="517922"/>
            <a:chOff x="0" y="0"/>
            <a:chExt cx="690563" cy="69056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90499" cy="690499"/>
            </a:xfrm>
            <a:custGeom>
              <a:avLst/>
              <a:gdLst/>
              <a:ahLst/>
              <a:cxnLst/>
              <a:rect l="l" t="t" r="r" b="b"/>
              <a:pathLst>
                <a:path w="690499" h="690499">
                  <a:moveTo>
                    <a:pt x="0" y="92075"/>
                  </a:moveTo>
                  <a:cubicBezTo>
                    <a:pt x="0" y="41275"/>
                    <a:pt x="41275" y="0"/>
                    <a:pt x="92075" y="0"/>
                  </a:cubicBezTo>
                  <a:lnTo>
                    <a:pt x="598424" y="0"/>
                  </a:lnTo>
                  <a:cubicBezTo>
                    <a:pt x="649224" y="0"/>
                    <a:pt x="690499" y="41275"/>
                    <a:pt x="690499" y="92075"/>
                  </a:cubicBezTo>
                  <a:lnTo>
                    <a:pt x="690499" y="598424"/>
                  </a:lnTo>
                  <a:cubicBezTo>
                    <a:pt x="690499" y="649224"/>
                    <a:pt x="649224" y="690499"/>
                    <a:pt x="598424" y="690499"/>
                  </a:cubicBezTo>
                  <a:lnTo>
                    <a:pt x="92075" y="690499"/>
                  </a:lnTo>
                  <a:cubicBezTo>
                    <a:pt x="41275" y="690499"/>
                    <a:pt x="0" y="649224"/>
                    <a:pt x="0" y="598424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2079247" y="5560695"/>
            <a:ext cx="2119194" cy="335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2832"/>
              </a:lnSpc>
            </a:pPr>
            <a:r>
              <a:rPr lang="en-US" sz="2266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زیرنویس چندزبانه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501372" y="5982325"/>
            <a:ext cx="3697069" cy="1183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219"/>
              </a:lnSpc>
            </a:pPr>
            <a:r>
              <a:rPr lang="en-US" sz="2012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راه‌حل‌های هوش مصنوعی، ترجمه زیرنویس به چندین زبان را با دقت و سرعت بیشتری فراهم خواهند کرد.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8079284" y="6869682"/>
            <a:ext cx="805606" cy="28724"/>
            <a:chOff x="0" y="0"/>
            <a:chExt cx="1074142" cy="3829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74166" cy="38354"/>
            </a:xfrm>
            <a:custGeom>
              <a:avLst/>
              <a:gdLst/>
              <a:ahLst/>
              <a:cxnLst/>
              <a:rect l="l" t="t" r="r" b="b"/>
              <a:pathLst>
                <a:path w="1074166" h="38354">
                  <a:moveTo>
                    <a:pt x="0" y="0"/>
                  </a:moveTo>
                  <a:lnTo>
                    <a:pt x="1074166" y="0"/>
                  </a:lnTo>
                  <a:lnTo>
                    <a:pt x="1074166" y="38354"/>
                  </a:lnTo>
                  <a:lnTo>
                    <a:pt x="0" y="38354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8884890" y="6625084"/>
            <a:ext cx="517922" cy="517922"/>
            <a:chOff x="0" y="0"/>
            <a:chExt cx="690563" cy="69056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90499" cy="690499"/>
            </a:xfrm>
            <a:custGeom>
              <a:avLst/>
              <a:gdLst/>
              <a:ahLst/>
              <a:cxnLst/>
              <a:rect l="l" t="t" r="r" b="b"/>
              <a:pathLst>
                <a:path w="690499" h="690499">
                  <a:moveTo>
                    <a:pt x="0" y="92075"/>
                  </a:moveTo>
                  <a:cubicBezTo>
                    <a:pt x="0" y="41275"/>
                    <a:pt x="41275" y="0"/>
                    <a:pt x="92075" y="0"/>
                  </a:cubicBezTo>
                  <a:lnTo>
                    <a:pt x="598424" y="0"/>
                  </a:lnTo>
                  <a:cubicBezTo>
                    <a:pt x="649224" y="0"/>
                    <a:pt x="690499" y="41275"/>
                    <a:pt x="690499" y="92075"/>
                  </a:cubicBezTo>
                  <a:lnTo>
                    <a:pt x="690499" y="598424"/>
                  </a:lnTo>
                  <a:cubicBezTo>
                    <a:pt x="690499" y="649224"/>
                    <a:pt x="649224" y="690499"/>
                    <a:pt x="598424" y="690499"/>
                  </a:cubicBezTo>
                  <a:lnTo>
                    <a:pt x="92075" y="690499"/>
                  </a:lnTo>
                  <a:cubicBezTo>
                    <a:pt x="41275" y="690499"/>
                    <a:pt x="0" y="649224"/>
                    <a:pt x="0" y="598424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5667137" y="6711582"/>
            <a:ext cx="2119194" cy="335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2832"/>
              </a:lnSpc>
            </a:pPr>
            <a:r>
              <a:rPr lang="en-US" sz="2266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تفسیر خودکار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089410" y="7142738"/>
            <a:ext cx="3696920" cy="1148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060"/>
              </a:lnSpc>
            </a:pPr>
            <a:r>
              <a:rPr lang="en-US" sz="1912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تکنولوژی‌های هوش مصنوعی قادر به تفسیر و درک مفهوم عمیق‌تر ویدئوها وتولید زیرنویس اعتبارپذیر‌تر خواهند شد.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402812" y="8016255"/>
            <a:ext cx="805606" cy="28724"/>
            <a:chOff x="0" y="0"/>
            <a:chExt cx="1074142" cy="3829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74166" cy="38354"/>
            </a:xfrm>
            <a:custGeom>
              <a:avLst/>
              <a:gdLst/>
              <a:ahLst/>
              <a:cxnLst/>
              <a:rect l="l" t="t" r="r" b="b"/>
              <a:pathLst>
                <a:path w="1074166" h="38354">
                  <a:moveTo>
                    <a:pt x="0" y="0"/>
                  </a:moveTo>
                  <a:lnTo>
                    <a:pt x="1074166" y="0"/>
                  </a:lnTo>
                  <a:lnTo>
                    <a:pt x="1074166" y="38354"/>
                  </a:lnTo>
                  <a:lnTo>
                    <a:pt x="0" y="38354"/>
                  </a:lnTo>
                  <a:close/>
                </a:path>
              </a:pathLst>
            </a:custGeom>
            <a:solidFill>
              <a:srgbClr val="6EB9FC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8884890" y="7771656"/>
            <a:ext cx="517922" cy="517922"/>
            <a:chOff x="0" y="0"/>
            <a:chExt cx="690563" cy="69056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90499" cy="690499"/>
            </a:xfrm>
            <a:custGeom>
              <a:avLst/>
              <a:gdLst/>
              <a:ahLst/>
              <a:cxnLst/>
              <a:rect l="l" t="t" r="r" b="b"/>
              <a:pathLst>
                <a:path w="690499" h="690499">
                  <a:moveTo>
                    <a:pt x="0" y="92075"/>
                  </a:moveTo>
                  <a:cubicBezTo>
                    <a:pt x="0" y="41275"/>
                    <a:pt x="41275" y="0"/>
                    <a:pt x="92075" y="0"/>
                  </a:cubicBezTo>
                  <a:lnTo>
                    <a:pt x="598424" y="0"/>
                  </a:lnTo>
                  <a:cubicBezTo>
                    <a:pt x="649224" y="0"/>
                    <a:pt x="690499" y="41275"/>
                    <a:pt x="690499" y="92075"/>
                  </a:cubicBezTo>
                  <a:lnTo>
                    <a:pt x="690499" y="598424"/>
                  </a:lnTo>
                  <a:cubicBezTo>
                    <a:pt x="690499" y="649224"/>
                    <a:pt x="649224" y="690499"/>
                    <a:pt x="598424" y="690499"/>
                  </a:cubicBezTo>
                  <a:lnTo>
                    <a:pt x="92075" y="690499"/>
                  </a:lnTo>
                  <a:cubicBezTo>
                    <a:pt x="41275" y="690499"/>
                    <a:pt x="0" y="649224"/>
                    <a:pt x="0" y="598424"/>
                  </a:cubicBezTo>
                  <a:close/>
                </a:path>
              </a:pathLst>
            </a:custGeom>
            <a:solidFill>
              <a:srgbClr val="2F3343"/>
            </a:solidFill>
          </p:spPr>
        </p:sp>
      </p:grpSp>
      <p:sp>
        <p:nvSpPr>
          <p:cNvPr id="26" name="TextBox 26"/>
          <p:cNvSpPr txBox="1"/>
          <p:nvPr/>
        </p:nvSpPr>
        <p:spPr>
          <a:xfrm>
            <a:off x="12079247" y="7858155"/>
            <a:ext cx="2119194" cy="335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2832"/>
              </a:lnSpc>
            </a:pPr>
            <a:r>
              <a:rPr lang="en-US" sz="2266">
                <a:solidFill>
                  <a:srgbClr val="6EB9FC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بهبود تفریح و رفاه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501372" y="8289310"/>
            <a:ext cx="3697069" cy="1148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3060"/>
              </a:lnSpc>
            </a:pPr>
            <a:r>
              <a:rPr lang="en-US" sz="1912">
                <a:solidFill>
                  <a:srgbClr val="D6E5EF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زیرنویس‌های هوشمند با دقت مناسب و هماهنگی با فیلم‌ها، تجربه تماشا و مطالعه بهتری را به کاربران ارائه خواهند داد.</a:t>
            </a:r>
          </a:p>
        </p:txBody>
      </p:sp>
      <p:pic>
        <p:nvPicPr>
          <p:cNvPr id="2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2A63340-F571-B41F-7E43-04B3E5367B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99525" y="489902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7750">
        <p:fade/>
      </p:transition>
    </mc:Choice>
    <mc:Fallback>
      <p:transition spd="med" advTm="477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5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892"/>
            <a:chOff x="0" y="0"/>
            <a:chExt cx="24384000" cy="137171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7143"/>
            </a:xfrm>
            <a:custGeom>
              <a:avLst/>
              <a:gdLst/>
              <a:ahLst/>
              <a:cxnLst/>
              <a:rect l="l" t="t" r="r" b="b"/>
              <a:pathLst>
                <a:path w="24384000" h="13717143">
                  <a:moveTo>
                    <a:pt x="0" y="0"/>
                  </a:moveTo>
                  <a:lnTo>
                    <a:pt x="24384000" y="0"/>
                  </a:lnTo>
                  <a:lnTo>
                    <a:pt x="24384000" y="13717143"/>
                  </a:lnTo>
                  <a:lnTo>
                    <a:pt x="0" y="13717143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5805401" y="4342169"/>
            <a:ext cx="6677198" cy="1555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15"/>
              </a:lnSpc>
            </a:pPr>
            <a:r>
              <a:rPr lang="en-US" sz="9930">
                <a:solidFill>
                  <a:srgbClr val="6EB9FC"/>
                </a:solidFill>
                <a:latin typeface="Lora"/>
              </a:rPr>
              <a:t>END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EBD4A1F-48DB-05E5-8074-A5958E5B9D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977677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3284">
        <p:fade/>
      </p:transition>
    </mc:Choice>
    <mc:Fallback>
      <p:transition spd="med" advTm="632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465</Words>
  <Application>Microsoft Office PowerPoint</Application>
  <PresentationFormat>Custom</PresentationFormat>
  <Paragraphs>63</Paragraphs>
  <Slides>8</Slides>
  <Notes>4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Nirmala UI Semilight</vt:lpstr>
      <vt:lpstr>Arial</vt:lpstr>
      <vt:lpstr>Calibri</vt:lpstr>
      <vt:lpstr>Lora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بلد بودن زبان</dc:title>
  <dc:creator>asus</dc:creator>
  <cp:lastModifiedBy>Arioo beladi</cp:lastModifiedBy>
  <cp:revision>2</cp:revision>
  <dcterms:created xsi:type="dcterms:W3CDTF">2006-08-16T00:00:00Z</dcterms:created>
  <dcterms:modified xsi:type="dcterms:W3CDTF">2023-12-28T06:46:31Z</dcterms:modified>
  <dc:identifier>DAF3xn9cHhw</dc:identifier>
</cp:coreProperties>
</file>

<file path=docProps/thumbnail.jpeg>
</file>